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6"/>
  </p:notesMasterIdLst>
  <p:sldIdLst>
    <p:sldId id="294" r:id="rId3"/>
    <p:sldId id="637" r:id="rId4"/>
    <p:sldId id="744" r:id="rId5"/>
    <p:sldId id="295" r:id="rId6"/>
    <p:sldId id="743" r:id="rId7"/>
    <p:sldId id="742" r:id="rId8"/>
    <p:sldId id="745" r:id="rId9"/>
    <p:sldId id="769" r:id="rId10"/>
    <p:sldId id="750" r:id="rId11"/>
    <p:sldId id="748" r:id="rId12"/>
    <p:sldId id="746" r:id="rId13"/>
    <p:sldId id="770" r:id="rId14"/>
    <p:sldId id="754" r:id="rId15"/>
    <p:sldId id="747" r:id="rId16"/>
    <p:sldId id="751" r:id="rId17"/>
    <p:sldId id="445" r:id="rId18"/>
    <p:sldId id="716" r:id="rId19"/>
    <p:sldId id="723" r:id="rId20"/>
    <p:sldId id="739" r:id="rId21"/>
    <p:sldId id="724" r:id="rId22"/>
    <p:sldId id="738" r:id="rId23"/>
    <p:sldId id="721" r:id="rId24"/>
    <p:sldId id="771" r:id="rId25"/>
    <p:sldId id="678" r:id="rId26"/>
    <p:sldId id="722" r:id="rId27"/>
    <p:sldId id="758" r:id="rId28"/>
    <p:sldId id="725" r:id="rId29"/>
    <p:sldId id="762" r:id="rId30"/>
    <p:sldId id="759" r:id="rId31"/>
    <p:sldId id="717" r:id="rId32"/>
    <p:sldId id="726" r:id="rId33"/>
    <p:sldId id="740" r:id="rId34"/>
    <p:sldId id="760" r:id="rId35"/>
    <p:sldId id="761" r:id="rId36"/>
    <p:sldId id="621" r:id="rId37"/>
    <p:sldId id="692" r:id="rId38"/>
    <p:sldId id="629" r:id="rId39"/>
    <p:sldId id="632" r:id="rId40"/>
    <p:sldId id="698" r:id="rId41"/>
    <p:sldId id="694" r:id="rId42"/>
    <p:sldId id="772" r:id="rId43"/>
    <p:sldId id="764" r:id="rId44"/>
    <p:sldId id="718" r:id="rId45"/>
    <p:sldId id="728" r:id="rId46"/>
    <p:sldId id="730" r:id="rId47"/>
    <p:sldId id="773" r:id="rId48"/>
    <p:sldId id="729" r:id="rId49"/>
    <p:sldId id="702" r:id="rId50"/>
    <p:sldId id="703" r:id="rId51"/>
    <p:sldId id="704" r:id="rId52"/>
    <p:sldId id="763" r:id="rId53"/>
    <p:sldId id="765" r:id="rId54"/>
    <p:sldId id="719" r:id="rId55"/>
    <p:sldId id="731" r:id="rId56"/>
    <p:sldId id="766" r:id="rId57"/>
    <p:sldId id="732" r:id="rId58"/>
    <p:sldId id="734" r:id="rId59"/>
    <p:sldId id="733" r:id="rId60"/>
    <p:sldId id="720" r:id="rId61"/>
    <p:sldId id="735" r:id="rId62"/>
    <p:sldId id="741" r:id="rId63"/>
    <p:sldId id="768" r:id="rId64"/>
    <p:sldId id="767" r:id="rId6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432FF"/>
    <a:srgbClr val="FAFAFC"/>
    <a:srgbClr val="9437FF"/>
    <a:srgbClr val="44C404"/>
    <a:srgbClr val="0000FF"/>
    <a:srgbClr val="595959"/>
    <a:srgbClr val="82878C"/>
    <a:srgbClr val="F2F2F2"/>
    <a:srgbClr val="E4E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5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976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notesMaster" Target="notesMasters/notesMaster1.xml"/><Relationship Id="rId67" Type="http://schemas.openxmlformats.org/officeDocument/2006/relationships/commentAuthors" Target="commentAuthors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19:26.686" idx="6">
    <p:pos x="2607" y="1144"/>
    <p:text>本当にそうか？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25:19.250" idx="7">
    <p:pos x="2705" y="1592"/>
    <p:text>背景画像を後で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40:34.789" idx="8">
    <p:pos x="1338" y="69"/>
    <p:text>後でグラフを書き直す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FC0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432FF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dirty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chemeClr val="tx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432FF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 dirty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chemeClr val="tx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818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771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90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4534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723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組織・文化ではなく技術面。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両方が必要だと思う！</a:t>
            </a: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4058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4478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12810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7661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95721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6843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8534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9704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8682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0708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424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「平成</a:t>
            </a:r>
            <a:r>
              <a:rPr kumimoji="1" lang="en-US" altLang="ja-JP" dirty="0" smtClean="0"/>
              <a:t>29</a:t>
            </a:r>
            <a:r>
              <a:rPr kumimoji="1" lang="ja-JP" altLang="en-US" smtClean="0"/>
              <a:t>年</a:t>
            </a:r>
            <a:r>
              <a:rPr kumimoji="1" lang="en-US" altLang="ja-JP" dirty="0" smtClean="0"/>
              <a:t>12</a:t>
            </a:r>
            <a:r>
              <a:rPr kumimoji="1" lang="ja-JP" altLang="en-US" smtClean="0"/>
              <a:t>月期 通期決算説明会 プレゼンテーション資料」より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26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2018年4月4日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2018年4月4日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en/company/mission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necorp.com/en/company/missi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0.tiff"/><Relationship Id="rId7" Type="http://schemas.openxmlformats.org/officeDocument/2006/relationships/hyperlink" Target="https://github.com/jenkins-x" TargetMode="External"/><Relationship Id="rId8" Type="http://schemas.openxmlformats.org/officeDocument/2006/relationships/image" Target="../media/image11.tiff"/><Relationship Id="rId9" Type="http://schemas.openxmlformats.org/officeDocument/2006/relationships/hyperlink" Target="https://www.slideshare.net/linecorp/an-agile-way-as-an-set-at-line/linecorp/an-agile-way-as-an-set-at-line" TargetMode="External"/><Relationship Id="rId10" Type="http://schemas.openxmlformats.org/officeDocument/2006/relationships/comments" Target="../comments/comment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NUL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chromium.org/spdy/spdy-whitepaper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dirty="0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dirty="0" smtClean="0"/>
              <a:t>にお</a:t>
            </a:r>
            <a:r>
              <a:rPr lang="ja-JP" altLang="en-US" sz="5400" b="1" dirty="0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2018年4月4日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サービスの急増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サービス年表を作る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932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社員の急増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グラフを作成する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2634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課題認識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大企業病に陥る恐れ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内製減少・協力会社依存による会社の空洞化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3415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「強い会社」に進化し</a:t>
            </a: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4000" b="1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大企業病を</a:t>
            </a: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回避する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社員の「生産性」を高め強化する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発見的課題解決の社員・組織とする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ビジネス指向のエンジニア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750295005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警告！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キラキラした話は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ありません！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泥臭い話満載で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お送りします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887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  <a:endParaRPr kumimoji="1" lang="ja-JP" altLang="en-US" sz="2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アジャイルなマインドセットがそもそもある！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789113" lvl="1" indent="-857250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789113" lvl="1" indent="-857250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789113" lvl="1" indent="-857250"/>
            <a:r>
              <a:rPr lang="ja-JP" altLang="en-US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会社のミッション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に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3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6" y="1183120"/>
            <a:ext cx="8152108" cy="448565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95946" y="5160935"/>
            <a:ext cx="8152108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明文化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されています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95946" y="3892299"/>
            <a:ext cx="8152108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実際に試しているもの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00" y="2506207"/>
            <a:ext cx="5040000" cy="1440000"/>
          </a:xfrm>
          <a:prstGeom prst="rect">
            <a:avLst/>
          </a:prstGeom>
        </p:spPr>
      </p:pic>
      <p:pic>
        <p:nvPicPr>
          <p:cNvPr id="3" name="図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000" y="4060808"/>
            <a:ext cx="2224800" cy="2158675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000" y="4059483"/>
            <a:ext cx="2160000" cy="216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9"/>
          </p:cNvPr>
          <p:cNvSpPr txBox="1"/>
          <p:nvPr/>
        </p:nvSpPr>
        <p:spPr>
          <a:xfrm>
            <a:off x="628650" y="1689099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9"/>
              </a:rPr>
              <a:t>SET</a:t>
            </a:r>
            <a:endParaRPr kumimoji="1" lang="ja-JP" altLang="en-US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689099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活用例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活用例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デベロッパー（</a:t>
            </a:r>
            <a:r>
              <a:rPr lang="ja-JP" altLang="en-US" sz="2800" b="1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en-US" altLang="ja-JP" sz="2800" b="1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b="1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ログ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ログ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9041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84881" y="2349000"/>
            <a:ext cx="2880000" cy="2160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u="sng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Why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80%</a:t>
            </a:r>
            <a:endParaRPr kumimoji="1" lang="ja-JP" altLang="en-US" sz="4000" smtClean="0">
              <a:solidFill>
                <a:srgbClr val="FAFAFC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800115" y="2349000"/>
            <a:ext cx="2880000" cy="2160000"/>
          </a:xfrm>
          <a:prstGeom prst="rect">
            <a:avLst/>
          </a:prstGeom>
          <a:gradFill>
            <a:gsLst>
              <a:gs pos="0">
                <a:srgbClr val="00B0F0"/>
              </a:gs>
              <a:gs pos="48000">
                <a:srgbClr val="00B0F0"/>
              </a:gs>
              <a:gs pos="100000">
                <a:srgbClr val="00B0F0"/>
              </a:gs>
            </a:gsLst>
            <a:lin ang="16200000" scaled="1"/>
          </a:gra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u="sng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How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20%</a:t>
            </a:r>
            <a:endParaRPr kumimoji="1" lang="ja-JP" altLang="en-US" sz="4000" smtClean="0">
              <a:solidFill>
                <a:srgbClr val="FAFAFC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内容の比率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※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具体的事例含む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9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壊しても良い環境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Docker &amp;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Kubernetes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OBS</a:t>
            </a:r>
          </a:p>
        </p:txBody>
      </p:sp>
    </p:spTree>
    <p:extLst>
      <p:ext uri="{BB962C8B-B14F-4D97-AF65-F5344CB8AC3E}">
        <p14:creationId xmlns:p14="http://schemas.microsoft.com/office/powerpoint/2010/main" val="147824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壊しても良いテスト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Docker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Kubernetes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OBS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7757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根拠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障害検知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SonarQube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で現状を可視化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資料を１箇所に集める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（例）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Ayavue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テスト結果のモニタリングツール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自作！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934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技術の活用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自動テストでシステムを学ぶ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シンプルで多くの人に喜ばれるソリューションを提供する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5150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多く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の不安を抱えている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それらを言語化できていないことが多い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→ならば言語化する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開発者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プログラミング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言語やツールには詳しいが、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それらを適切に活用するプロセスを知らない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2516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課題の発見・言語化で足踏み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「改善して！」と良く言われる（が、どう改善すべきかはまずノーアイデア）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役割に固執して、組織を跨がない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これは最高のチャンス！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805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インパクトを与えられる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求める人材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965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考える余裕が必要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それを、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DevOps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などで作る！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やアジャイルコーチが主導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（ソリューションリーダー）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7151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Create Slack Time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Many persons are reluctant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their work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due to lack of slack time</a:t>
            </a: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Create slack time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with automation technique</a:t>
            </a:r>
            <a:endParaRPr lang="en-US" altLang="ja-JP" sz="2800" dirty="0">
              <a:solidFill>
                <a:srgbClr val="44C404"/>
              </a:solidFill>
            </a:endParaRPr>
          </a:p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Provide hints for innovation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290196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開発者が品質を作り込む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 to AQ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イノベーション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377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コストではなくバリューで考える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コスト重視で外注し続けると会社が劣化する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売上・利益の観点から、内製を重視する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然るべき対価をエンジニアらに支払う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「３つ言わせてください」メソッド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報告の効率化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重要なことだけを言う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つは説得力のある単位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321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開発にビジネスの血を通わせる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開発チーム内だけに閉じた生産性・面白さには、究極のところ価値がない。 </a:t>
            </a:r>
          </a:p>
          <a:p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　・ビジネスと連動させることで、それらに初めて意味が生まれる。 </a:t>
            </a:r>
          </a:p>
          <a:p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　・そこまで行くことがポイント（面白いを乗り越えた先） </a:t>
            </a: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18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の自力実装など）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売上の急増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3" name="コンテンツ プレースホルダー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72" y="1689100"/>
            <a:ext cx="5725656" cy="4406900"/>
          </a:xfrm>
          <a:noFill/>
          <a:ln>
            <a:solidFill>
              <a:srgbClr val="0AC200"/>
            </a:solidFill>
          </a:ln>
        </p:spPr>
      </p:pic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solidFill>
              <a:srgbClr val="0AC2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サービス年表を作る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2842</TotalTime>
  <Words>1503</Words>
  <Application>Microsoft Macintosh PowerPoint</Application>
  <PresentationFormat>画面に合わせる (4:3)</PresentationFormat>
  <Paragraphs>458</Paragraphs>
  <Slides>63</Slides>
  <Notes>60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63</vt:i4>
      </vt:variant>
    </vt:vector>
  </HeadingPairs>
  <TitlesOfParts>
    <vt:vector size="72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内容の比率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1. 売上の急増</vt:lpstr>
      <vt:lpstr>2. サービスの急増</vt:lpstr>
      <vt:lpstr>3. 社員の急増</vt:lpstr>
      <vt:lpstr>課題認識</vt:lpstr>
      <vt:lpstr>解決方針</vt:lpstr>
      <vt:lpstr>改善のトライアングル</vt:lpstr>
      <vt:lpstr>警告！</vt:lpstr>
      <vt:lpstr>アジェンダ</vt:lpstr>
      <vt:lpstr>PowerPoint プレゼンテーション</vt:lpstr>
      <vt:lpstr>プラクティス・事例</vt:lpstr>
      <vt:lpstr>1. 失敗を許容する文化</vt:lpstr>
      <vt:lpstr>会社のミッションに</vt:lpstr>
      <vt:lpstr>明文化されています</vt:lpstr>
      <vt:lpstr>組織としての「心理的安全性」</vt:lpstr>
      <vt:lpstr>実際に試しているもの</vt:lpstr>
      <vt:lpstr>2. ビジネスの3つのKPI</vt:lpstr>
      <vt:lpstr>活用例 (1)</vt:lpstr>
      <vt:lpstr>活用例 (2)</vt:lpstr>
      <vt:lpstr>3. 成果物で会話する</vt:lpstr>
      <vt:lpstr>アジャイルの要素</vt:lpstr>
      <vt:lpstr>まとめ</vt:lpstr>
      <vt:lpstr>PowerPoint プレゼンテーション</vt:lpstr>
      <vt:lpstr>プラクティス・事例</vt:lpstr>
      <vt:lpstr>1. 心理的安全性を「作り込む」</vt:lpstr>
      <vt:lpstr>壊しても良い環境</vt:lpstr>
      <vt:lpstr>壊しても良いテスト</vt:lpstr>
      <vt:lpstr>2. テストでシステムを学ぶ</vt:lpstr>
      <vt:lpstr>根拠</vt:lpstr>
      <vt:lpstr>1) プロダクトを動かして知る</vt:lpstr>
      <vt:lpstr>2) 動かすことは簡単</vt:lpstr>
      <vt:lpstr>3) 動かしても壊れない（理想）</vt:lpstr>
      <vt:lpstr>3. シンプルに皆を喜ばせる</vt:lpstr>
      <vt:lpstr>（例）Ayavue</vt:lpstr>
      <vt:lpstr>まとめ</vt:lpstr>
      <vt:lpstr>PowerPoint プレゼンテーション</vt:lpstr>
      <vt:lpstr>プラクティス・事例</vt:lpstr>
      <vt:lpstr>1. 課題発見と言語化</vt:lpstr>
      <vt:lpstr>1. 課題発見と言語化</vt:lpstr>
      <vt:lpstr>2. インパクトを与える</vt:lpstr>
      <vt:lpstr>実施した施策 (1)</vt:lpstr>
      <vt:lpstr>実施した施策 (2)</vt:lpstr>
      <vt:lpstr>3. ソリューションリーダー</vt:lpstr>
      <vt:lpstr>3. ソリューションリーダー</vt:lpstr>
      <vt:lpstr>まとめ</vt:lpstr>
      <vt:lpstr>PowerPoint プレゼンテーション</vt:lpstr>
      <vt:lpstr>1. 「ゆとり」を作る</vt:lpstr>
      <vt:lpstr>1. Create Slack Time</vt:lpstr>
      <vt:lpstr>2. 開発者が品質を作り込む</vt:lpstr>
      <vt:lpstr>3. QA to AQ</vt:lpstr>
      <vt:lpstr>4. イノベーション</vt:lpstr>
      <vt:lpstr>PowerPoint プレゼンテーション</vt:lpstr>
      <vt:lpstr>補足1</vt:lpstr>
      <vt:lpstr>補足2</vt:lpstr>
      <vt:lpstr>ビジネスの3つのKPI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4688</cp:revision>
  <dcterms:created xsi:type="dcterms:W3CDTF">2016-11-21T06:16:44Z</dcterms:created>
  <dcterms:modified xsi:type="dcterms:W3CDTF">2018-04-04T09:29:52Z</dcterms:modified>
</cp:coreProperties>
</file>